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5" r:id="rId3"/>
    <p:sldId id="257" r:id="rId4"/>
    <p:sldId id="258" r:id="rId5"/>
    <p:sldId id="259" r:id="rId6"/>
    <p:sldId id="262" r:id="rId7"/>
    <p:sldId id="263" r:id="rId8"/>
    <p:sldId id="264" r:id="rId9"/>
    <p:sldId id="261" r:id="rId10"/>
    <p:sldId id="260" r:id="rId11"/>
    <p:sldId id="278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4" r:id="rId22"/>
    <p:sldId id="276" r:id="rId23"/>
    <p:sldId id="279" r:id="rId24"/>
    <p:sldId id="277" r:id="rId25"/>
    <p:sldId id="280" r:id="rId26"/>
    <p:sldId id="283" r:id="rId27"/>
    <p:sldId id="281" r:id="rId28"/>
    <p:sldId id="282" r:id="rId2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92"/>
    <p:restoredTop sz="94709"/>
  </p:normalViewPr>
  <p:slideViewPr>
    <p:cSldViewPr snapToGrid="0" snapToObjects="1">
      <p:cViewPr varScale="1">
        <p:scale>
          <a:sx n="87" d="100"/>
          <a:sy n="87" d="100"/>
        </p:scale>
        <p:origin x="6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8DF81-9686-A14B-A935-83CC8DEAFE8A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DEC7A1-A12B-B745-B30D-3579BA99DE15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8267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DEC7A1-A12B-B745-B30D-3579BA99DE15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9205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2F9FE0-6A43-AC45-A47B-951B963AD2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5CB7DFF-FD0E-2D4D-B4A9-4F4EE7CDB9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5543D3C-2CF7-9749-B675-41DC6EDD8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EEA8F3F-AE6C-D44C-A6FB-D8D2B76D97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138D746-4047-9B40-A76D-F9E5FA535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329752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3D88BB-C8E1-514F-90A5-56D4883DF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4EC4B783-1CCC-974D-975B-6FE910765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3662899-A1DC-B54C-830F-C7839A21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3B5A1A1-F21B-0943-BCFF-33C0B5F82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B92A839-DD3F-A544-9BF6-58E7D4E2B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630799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9BF24995-E8C6-FC4C-AE79-010869D692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A7B61AB-8FC1-4E4F-AB46-AFE1A6FBB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7E0243-9A7C-F842-B0DC-4818497E9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52DB80-0EE7-6A47-9BCC-03A592DCAE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5454CED-73E2-7844-9EEB-20953FB39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5473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118B0-3460-154B-8EAB-4EFD492CF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FFACAD1-A5BB-8442-87EA-7E13D6B8BB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C184763-66E4-3045-AE9D-17D8611A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C9DEA4-49AD-0742-AF2D-1AE1B8F0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5F6BFEA-BCF9-0D48-8F94-CEF52B598A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807292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07C40A-14DF-834E-B808-58CC6989E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92C638F-B382-9D4F-B4AA-2539C81718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24369F3-ECB5-304E-9A5C-37A992B59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CD1761D-F6CE-AF41-BEB8-714619885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CCC4D8E-40A6-B542-B685-D2552C34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71047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B7277A-1FBC-404D-BED0-92D265270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CA10045-0A4C-EC47-A576-4F7C2EBE60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8525AAC-E894-F940-968B-3E98FEF1F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5D5ADBA1-567D-3D46-A5E6-34AA576F2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22B53CB6-DCFC-2647-BDDE-608B9F0F18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6CF2C74-6D4B-214B-B24D-CE28C302C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098532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FF3EFB-34C6-724C-92D2-EEA7B7BB3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488A3D4-2576-D540-9D65-3F10FC89D1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A4B436-C380-644D-9C9B-78E59D0EBC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91DAA60-C12C-E74F-B745-6A70972E31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A2E64A00-4974-AB4A-AFF8-35705F45DA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0FEDA702-2E7B-CA43-8197-721B60488D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8E68F5F5-C6EC-8C43-97B4-848464F84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8A9F8C45-45B7-5E4A-8F8F-1C963F830A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00971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3D50D43-43B2-6247-BFC4-7B2FA3EFC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D4C0849-CB20-614D-A313-4403892B8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55AFA0E-D85A-BB47-B71C-28A0131CC4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DD844B1-0816-EB46-AF48-FF1DD4D82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2476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FA46C051-5D41-C746-8CD9-12725144D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9ED1990A-8DF0-F748-B4B4-3C957E47D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D305E69-DD87-9147-91A4-34B9B46F9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5094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1B5081-452D-9E4E-AA03-4550EAA129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0EA249D6-38E7-3742-B492-2C9AD85D40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0169AE2-C7FF-E54F-8B10-23A7771EA5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619F656-BD85-0148-A672-BA20231A0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CCE772E-F552-DE48-8F0D-9653CE881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E33C136D-A1AE-B64D-9F22-A7C67D44A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97254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971D934-5304-C24E-8469-E84E2C4DF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7FBEAAE-27C8-B44A-A949-E6DDCB6E1E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1BE5560-0A2E-244D-9ECF-9410393FC2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75805B7-784E-6148-8043-A5E845A5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0DE683-6616-A849-A5C4-F65B59B2A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DA44AAA-3997-844B-AE33-5B0E1B7F3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6788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943D315-6A87-E148-AA48-D76751D3F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AE9D00-A98C-8B45-9F1A-F47E638265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2680EC-BC46-FF4A-9C30-D778AF1388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193A7-52E5-3741-A664-D08FDF675047}" type="datetimeFigureOut">
              <a:rPr lang="de-DE" smtClean="0"/>
              <a:t>26.03.22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3D152DD-3B76-E742-BC48-3F811F4962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2E72A6D-8DB6-7B4A-89AE-2F52345C61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B3035-0C92-5343-A625-82F2416244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4705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94895A-2197-324B-BB99-4BE46252B2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2656" y="1122363"/>
            <a:ext cx="6665343" cy="2387600"/>
          </a:xfrm>
        </p:spPr>
        <p:txBody>
          <a:bodyPr/>
          <a:lstStyle/>
          <a:p>
            <a:pPr algn="l"/>
            <a:r>
              <a:rPr lang="de-DE" b="1" dirty="0">
                <a:latin typeface="Gill Sans MT" panose="020B0502020104020203" pitchFamily="34" charset="77"/>
              </a:rPr>
              <a:t>Bilder Aktivitäten </a:t>
            </a:r>
            <a:br>
              <a:rPr lang="de-DE" b="1" dirty="0">
                <a:latin typeface="Gill Sans MT" panose="020B0502020104020203" pitchFamily="34" charset="77"/>
              </a:rPr>
            </a:br>
            <a:r>
              <a:rPr lang="de-DE" b="1">
                <a:latin typeface="Gill Sans MT" panose="020B0502020104020203" pitchFamily="34" charset="77"/>
              </a:rPr>
              <a:t>2020 und </a:t>
            </a:r>
            <a:r>
              <a:rPr lang="de-DE" b="1" dirty="0">
                <a:latin typeface="Gill Sans MT" panose="020B0502020104020203" pitchFamily="34" charset="77"/>
              </a:rPr>
              <a:t>2021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B89B3E8B-F7AE-884E-899B-69B2AEFA44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51139" y="4079875"/>
            <a:ext cx="9816859" cy="1655762"/>
          </a:xfrm>
        </p:spPr>
        <p:txBody>
          <a:bodyPr>
            <a:normAutofit fontScale="92500" lnSpcReduction="20000"/>
          </a:bodyPr>
          <a:lstStyle/>
          <a:p>
            <a:endParaRPr lang="de-DE" dirty="0"/>
          </a:p>
          <a:p>
            <a:endParaRPr lang="de-DE" dirty="0"/>
          </a:p>
          <a:p>
            <a:r>
              <a:rPr lang="de-DE" sz="3200" b="1" dirty="0">
                <a:latin typeface="Gill Sans MT" panose="020B0502020104020203" pitchFamily="34" charset="77"/>
              </a:rPr>
              <a:t>Generalversammlung 2021 in </a:t>
            </a:r>
            <a:r>
              <a:rPr lang="de-DE" sz="3200" b="1" dirty="0" err="1">
                <a:latin typeface="Gill Sans MT" panose="020B0502020104020203" pitchFamily="34" charset="77"/>
              </a:rPr>
              <a:t>Andermatt</a:t>
            </a:r>
            <a:endParaRPr lang="de-DE" sz="3200" b="1" dirty="0">
              <a:latin typeface="Gill Sans MT" panose="020B0502020104020203" pitchFamily="34" charset="77"/>
            </a:endParaRPr>
          </a:p>
          <a:p>
            <a:r>
              <a:rPr lang="de-DE" sz="3200" b="1" dirty="0">
                <a:latin typeface="Gill Sans MT" panose="020B0502020104020203" pitchFamily="34" charset="77"/>
              </a:rPr>
              <a:t>28. August 2021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3FEAB8F-4487-F747-8348-5287678CF0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32" y="445698"/>
            <a:ext cx="3098330" cy="32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282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bäude, draußen, Zug enthält.&#10;&#10;Automatisch generierte Beschreibung">
            <a:extLst>
              <a:ext uri="{FF2B5EF4-FFF2-40B4-BE49-F238E27FC236}">
                <a16:creationId xmlns:a16="http://schemas.microsoft.com/office/drawing/2014/main" id="{60865EC3-5107-5346-895E-13899C658C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036" y="48557"/>
            <a:ext cx="10214165" cy="680944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8472CB1-00D0-6C46-B96A-56267D188A57}"/>
              </a:ext>
            </a:extLst>
          </p:cNvPr>
          <p:cNvSpPr/>
          <p:nvPr/>
        </p:nvSpPr>
        <p:spPr>
          <a:xfrm>
            <a:off x="10731541" y="5469147"/>
            <a:ext cx="1460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Ralph Schorno</a:t>
            </a:r>
          </a:p>
        </p:txBody>
      </p:sp>
    </p:spTree>
    <p:extLst>
      <p:ext uri="{BB962C8B-B14F-4D97-AF65-F5344CB8AC3E}">
        <p14:creationId xmlns:p14="http://schemas.microsoft.com/office/powerpoint/2010/main" val="18560187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Person, drinnen, Wand, Mann enthält.&#10;&#10;Automatisch generierte Beschreibung">
            <a:extLst>
              <a:ext uri="{FF2B5EF4-FFF2-40B4-BE49-F238E27FC236}">
                <a16:creationId xmlns:a16="http://schemas.microsoft.com/office/drawing/2014/main" id="{0A834B6B-1F86-4646-9CB1-770FBBCEB9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293298"/>
            <a:ext cx="10287000" cy="7151298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71B0BF5-91FD-644C-B7EC-941B70953185}"/>
              </a:ext>
            </a:extLst>
          </p:cNvPr>
          <p:cNvSpPr/>
          <p:nvPr/>
        </p:nvSpPr>
        <p:spPr>
          <a:xfrm>
            <a:off x="10437964" y="5313872"/>
            <a:ext cx="1460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Beat Moser</a:t>
            </a:r>
          </a:p>
          <a:p>
            <a:r>
              <a:rPr lang="de-DE" dirty="0">
                <a:latin typeface="Gill Sans MT" panose="020B0502020104020203" pitchFamily="34" charset="77"/>
              </a:rPr>
              <a:t>14.06.2021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F400463B-F56B-2C4D-A80D-21D21F9DB789}"/>
              </a:ext>
            </a:extLst>
          </p:cNvPr>
          <p:cNvSpPr/>
          <p:nvPr/>
        </p:nvSpPr>
        <p:spPr>
          <a:xfrm>
            <a:off x="10327118" y="462951"/>
            <a:ext cx="157130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b="1" dirty="0">
                <a:latin typeface="Gill Sans MT" panose="020B0502020104020203" pitchFamily="34" charset="77"/>
              </a:rPr>
              <a:t>Vertrags-</a:t>
            </a:r>
          </a:p>
          <a:p>
            <a:r>
              <a:rPr lang="de-DE" sz="2000" b="1" dirty="0" err="1">
                <a:latin typeface="Gill Sans MT" panose="020B0502020104020203" pitchFamily="34" charset="77"/>
              </a:rPr>
              <a:t>unterzeich</a:t>
            </a:r>
            <a:r>
              <a:rPr lang="de-DE" sz="2000" b="1" dirty="0">
                <a:latin typeface="Gill Sans MT" panose="020B0502020104020203" pitchFamily="34" charset="77"/>
              </a:rPr>
              <a:t>-</a:t>
            </a:r>
          </a:p>
          <a:p>
            <a:r>
              <a:rPr lang="de-DE" sz="2000" b="1" dirty="0" err="1">
                <a:latin typeface="Gill Sans MT" panose="020B0502020104020203" pitchFamily="34" charset="77"/>
              </a:rPr>
              <a:t>nung</a:t>
            </a:r>
            <a:r>
              <a:rPr lang="de-DE" sz="2000" b="1" dirty="0">
                <a:latin typeface="Gill Sans MT" panose="020B0502020104020203" pitchFamily="34" charset="77"/>
              </a:rPr>
              <a:t> mit Ralph Schorno</a:t>
            </a:r>
          </a:p>
        </p:txBody>
      </p:sp>
    </p:spTree>
    <p:extLst>
      <p:ext uri="{BB962C8B-B14F-4D97-AF65-F5344CB8AC3E}">
        <p14:creationId xmlns:p14="http://schemas.microsoft.com/office/powerpoint/2010/main" val="9891216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5CA0B-59DB-6C47-8461-CE0E94DD1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890" y="545522"/>
            <a:ext cx="10515600" cy="1653456"/>
          </a:xfrm>
        </p:spPr>
        <p:txBody>
          <a:bodyPr>
            <a:normAutofit fontScale="90000"/>
          </a:bodyPr>
          <a:lstStyle/>
          <a:p>
            <a:r>
              <a:rPr lang="de-DE" b="1" dirty="0">
                <a:latin typeface="Gill Sans MT" panose="020B0502020104020203" pitchFamily="34" charset="77"/>
              </a:rPr>
              <a:t>Triebwagen </a:t>
            </a:r>
            <a:r>
              <a:rPr lang="de-DE" b="1" dirty="0" err="1">
                <a:latin typeface="Gill Sans MT" panose="020B0502020104020203" pitchFamily="34" charset="77"/>
              </a:rPr>
              <a:t>BDeh</a:t>
            </a:r>
            <a:r>
              <a:rPr lang="de-DE" b="1" dirty="0">
                <a:latin typeface="Gill Sans MT" panose="020B0502020104020203" pitchFamily="34" charset="77"/>
              </a:rPr>
              <a:t> 2/4 Nr. 41       (Nov. 2020)</a:t>
            </a:r>
            <a:br>
              <a:rPr lang="de-DE" b="1" dirty="0">
                <a:latin typeface="Gill Sans MT" panose="020B0502020104020203" pitchFamily="34" charset="77"/>
              </a:rPr>
            </a:br>
            <a:r>
              <a:rPr lang="de-DE" b="1" dirty="0">
                <a:latin typeface="Gill Sans MT" panose="020B0502020104020203" pitchFamily="34" charset="77"/>
              </a:rPr>
              <a:t>Übernahme von DFB  </a:t>
            </a:r>
            <a:br>
              <a:rPr lang="de-DE" b="1" dirty="0">
                <a:latin typeface="Gill Sans MT" panose="020B0502020104020203" pitchFamily="34" charset="77"/>
              </a:rPr>
            </a:br>
            <a:r>
              <a:rPr lang="de-DE" b="1" dirty="0">
                <a:latin typeface="Gill Sans MT" panose="020B0502020104020203" pitchFamily="34" charset="77"/>
              </a:rPr>
              <a:t>Überführung von </a:t>
            </a:r>
            <a:r>
              <a:rPr lang="de-DE" b="1" dirty="0" err="1">
                <a:latin typeface="Gill Sans MT" panose="020B0502020104020203" pitchFamily="34" charset="77"/>
              </a:rPr>
              <a:t>Realp</a:t>
            </a:r>
            <a:r>
              <a:rPr lang="de-DE" b="1" dirty="0">
                <a:latin typeface="Gill Sans MT" panose="020B0502020104020203" pitchFamily="34" charset="77"/>
              </a:rPr>
              <a:t> nach </a:t>
            </a:r>
            <a:r>
              <a:rPr lang="de-DE" b="1" dirty="0" err="1">
                <a:latin typeface="Gill Sans MT" panose="020B0502020104020203" pitchFamily="34" charset="77"/>
              </a:rPr>
              <a:t>Hospental</a:t>
            </a:r>
            <a:endParaRPr lang="de-DE" dirty="0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7600C3D-E422-F54A-882C-1B2ABA2552D5}"/>
              </a:ext>
            </a:extLst>
          </p:cNvPr>
          <p:cNvSpPr/>
          <p:nvPr/>
        </p:nvSpPr>
        <p:spPr>
          <a:xfrm>
            <a:off x="9782357" y="5451895"/>
            <a:ext cx="19337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Roman Häusler</a:t>
            </a:r>
          </a:p>
          <a:p>
            <a:r>
              <a:rPr lang="de-DE" dirty="0">
                <a:latin typeface="Gill Sans MT" panose="020B0502020104020203" pitchFamily="34" charset="77"/>
              </a:rPr>
              <a:t>11.11.2020</a:t>
            </a:r>
          </a:p>
        </p:txBody>
      </p:sp>
      <p:pic>
        <p:nvPicPr>
          <p:cNvPr id="7" name="Grafik 6" descr="Ein Bild, das Zug, Spur, draußen, Transport enthält.&#10;&#10;Automatisch generierte Beschreibung">
            <a:extLst>
              <a:ext uri="{FF2B5EF4-FFF2-40B4-BE49-F238E27FC236}">
                <a16:creationId xmlns:a16="http://schemas.microsoft.com/office/drawing/2014/main" id="{50B3AAF9-5630-394C-98D8-E2EC241AE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3" t="21220" b="22687"/>
          <a:stretch/>
        </p:blipFill>
        <p:spPr>
          <a:xfrm>
            <a:off x="562155" y="2467156"/>
            <a:ext cx="9013167" cy="439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70708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aum, draußen, Himmel, Transport enthält.&#10;&#10;Automatisch generierte Beschreibung">
            <a:extLst>
              <a:ext uri="{FF2B5EF4-FFF2-40B4-BE49-F238E27FC236}">
                <a16:creationId xmlns:a16="http://schemas.microsoft.com/office/drawing/2014/main" id="{C4818D61-F658-7346-AF91-9263DE79A1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0332" y="4289"/>
            <a:ext cx="9180785" cy="6853711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9773085C-A2A0-DC40-B74E-171D67184D8D}"/>
              </a:ext>
            </a:extLst>
          </p:cNvPr>
          <p:cNvSpPr/>
          <p:nvPr/>
        </p:nvSpPr>
        <p:spPr>
          <a:xfrm>
            <a:off x="10058402" y="510683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9654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m, draußen, Schnee, Zelt enthält.&#10;&#10;Automatisch generierte Beschreibung">
            <a:extLst>
              <a:ext uri="{FF2B5EF4-FFF2-40B4-BE49-F238E27FC236}">
                <a16:creationId xmlns:a16="http://schemas.microsoft.com/office/drawing/2014/main" id="{F9BB15AF-840F-6247-AF0E-D82F042351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562" y="21786"/>
            <a:ext cx="9526967" cy="681442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E3E47903-B68E-A146-847D-2482D9C8EC5B}"/>
              </a:ext>
            </a:extLst>
          </p:cNvPr>
          <p:cNvSpPr/>
          <p:nvPr/>
        </p:nvSpPr>
        <p:spPr>
          <a:xfrm>
            <a:off x="10196424" y="5417389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83189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5">
            <a:extLst>
              <a:ext uri="{FF2B5EF4-FFF2-40B4-BE49-F238E27FC236}">
                <a16:creationId xmlns:a16="http://schemas.microsoft.com/office/drawing/2014/main" id="{41734BF2-6302-C049-87C6-B9E5529F1A83}"/>
              </a:ext>
            </a:extLst>
          </p:cNvPr>
          <p:cNvSpPr/>
          <p:nvPr/>
        </p:nvSpPr>
        <p:spPr>
          <a:xfrm>
            <a:off x="10006643" y="5365630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  <p:pic>
        <p:nvPicPr>
          <p:cNvPr id="10" name="Inhaltsplatzhalter 9" descr="Ein Bild, das Schnee, draußen, Baum, Natur enthält.&#10;&#10;Automatisch generierte Beschreibung">
            <a:extLst>
              <a:ext uri="{FF2B5EF4-FFF2-40B4-BE49-F238E27FC236}">
                <a16:creationId xmlns:a16="http://schemas.microsoft.com/office/drawing/2014/main" id="{484BAC6F-808D-4347-A544-0AA4BF881C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47" r="19764"/>
          <a:stretch/>
        </p:blipFill>
        <p:spPr>
          <a:xfrm>
            <a:off x="0" y="0"/>
            <a:ext cx="9788106" cy="6858000"/>
          </a:xfrm>
        </p:spPr>
      </p:pic>
    </p:spTree>
    <p:extLst>
      <p:ext uri="{BB962C8B-B14F-4D97-AF65-F5344CB8AC3E}">
        <p14:creationId xmlns:p14="http://schemas.microsoft.com/office/powerpoint/2010/main" val="32258605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87B1EF-8989-8B41-824B-0B9FDA9DE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2248"/>
            <a:ext cx="10515600" cy="1325563"/>
          </a:xfrm>
        </p:spPr>
        <p:txBody>
          <a:bodyPr/>
          <a:lstStyle/>
          <a:p>
            <a:r>
              <a:rPr lang="de-DE" b="1" dirty="0">
                <a:latin typeface="Gill Sans MT" panose="020B0502020104020203" pitchFamily="34" charset="77"/>
              </a:rPr>
              <a:t>Vereinsreise 2020    Brig–Zermatt–Brig</a:t>
            </a:r>
            <a:br>
              <a:rPr lang="de-DE" b="1" dirty="0">
                <a:latin typeface="Gill Sans MT" panose="020B0502020104020203" pitchFamily="34" charset="77"/>
              </a:rPr>
            </a:br>
            <a:r>
              <a:rPr lang="de-DE" b="1" dirty="0">
                <a:latin typeface="Gill Sans MT" panose="020B0502020104020203" pitchFamily="34" charset="77"/>
              </a:rPr>
              <a:t>19. September 2020</a:t>
            </a:r>
          </a:p>
        </p:txBody>
      </p:sp>
      <p:pic>
        <p:nvPicPr>
          <p:cNvPr id="9" name="Inhaltsplatzhalter 8" descr="Ein Bild, das Gras, draußen, Zug, Himmel enthält.&#10;&#10;Automatisch generierte Beschreibung">
            <a:extLst>
              <a:ext uri="{FF2B5EF4-FFF2-40B4-BE49-F238E27FC236}">
                <a16:creationId xmlns:a16="http://schemas.microsoft.com/office/drawing/2014/main" id="{D574E964-CF7F-AE4C-A57B-6E60D05B4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224034"/>
            <a:ext cx="10110159" cy="5472312"/>
          </a:xfr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EE5A48C3-C557-5E4F-9DDA-3737878B04C2}"/>
              </a:ext>
            </a:extLst>
          </p:cNvPr>
          <p:cNvSpPr/>
          <p:nvPr/>
        </p:nvSpPr>
        <p:spPr>
          <a:xfrm>
            <a:off x="10317194" y="565892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Paolo Andrea</a:t>
            </a:r>
          </a:p>
        </p:txBody>
      </p:sp>
    </p:spTree>
    <p:extLst>
      <p:ext uri="{BB962C8B-B14F-4D97-AF65-F5344CB8AC3E}">
        <p14:creationId xmlns:p14="http://schemas.microsoft.com/office/powerpoint/2010/main" val="3926485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Berg, Zug, Gras, draußen enthält.&#10;&#10;Automatisch generierte Beschreibung">
            <a:extLst>
              <a:ext uri="{FF2B5EF4-FFF2-40B4-BE49-F238E27FC236}">
                <a16:creationId xmlns:a16="http://schemas.microsoft.com/office/drawing/2014/main" id="{D7A4119E-C8A7-A24A-9AF3-16B82574AA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233"/>
          <a:stretch/>
        </p:blipFill>
        <p:spPr>
          <a:xfrm>
            <a:off x="0" y="-107830"/>
            <a:ext cx="10346207" cy="6965830"/>
          </a:xfr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A13B72DE-0067-8749-AE84-747E4CE10A6C}"/>
              </a:ext>
            </a:extLst>
          </p:cNvPr>
          <p:cNvSpPr/>
          <p:nvPr/>
        </p:nvSpPr>
        <p:spPr>
          <a:xfrm>
            <a:off x="10524228" y="5641675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Paolo Andrea</a:t>
            </a:r>
          </a:p>
        </p:txBody>
      </p:sp>
    </p:spTree>
    <p:extLst>
      <p:ext uri="{BB962C8B-B14F-4D97-AF65-F5344CB8AC3E}">
        <p14:creationId xmlns:p14="http://schemas.microsoft.com/office/powerpoint/2010/main" val="2296776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Berg, draußen, Boden, Weg enthält.&#10;&#10;Automatisch generierte Beschreibung">
            <a:extLst>
              <a:ext uri="{FF2B5EF4-FFF2-40B4-BE49-F238E27FC236}">
                <a16:creationId xmlns:a16="http://schemas.microsoft.com/office/drawing/2014/main" id="{ED21CCBC-D261-0F45-9F3D-DD2A90E892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" r="7528"/>
          <a:stretch/>
        </p:blipFill>
        <p:spPr>
          <a:xfrm>
            <a:off x="-1" y="0"/>
            <a:ext cx="9747850" cy="6907318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340D81F-871E-054B-A5B7-0737B58BCC4A}"/>
              </a:ext>
            </a:extLst>
          </p:cNvPr>
          <p:cNvSpPr/>
          <p:nvPr/>
        </p:nvSpPr>
        <p:spPr>
          <a:xfrm>
            <a:off x="10317194" y="565892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Beat Moser</a:t>
            </a:r>
          </a:p>
        </p:txBody>
      </p:sp>
    </p:spTree>
    <p:extLst>
      <p:ext uri="{BB962C8B-B14F-4D97-AF65-F5344CB8AC3E}">
        <p14:creationId xmlns:p14="http://schemas.microsoft.com/office/powerpoint/2010/main" val="34680887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Zug, Maschine enthält.&#10;&#10;Automatisch generierte Beschreibung">
            <a:extLst>
              <a:ext uri="{FF2B5EF4-FFF2-40B4-BE49-F238E27FC236}">
                <a16:creationId xmlns:a16="http://schemas.microsoft.com/office/drawing/2014/main" id="{48797DF6-76C1-334D-A118-262067FED6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485" r="-3726"/>
          <a:stretch/>
        </p:blipFill>
        <p:spPr>
          <a:xfrm>
            <a:off x="0" y="0"/>
            <a:ext cx="10420709" cy="6876166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C69EFAB6-3001-D34A-B3B8-8901704FD561}"/>
              </a:ext>
            </a:extLst>
          </p:cNvPr>
          <p:cNvSpPr/>
          <p:nvPr/>
        </p:nvSpPr>
        <p:spPr>
          <a:xfrm>
            <a:off x="10317194" y="565892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Beat Moser</a:t>
            </a:r>
          </a:p>
        </p:txBody>
      </p:sp>
    </p:spTree>
    <p:extLst>
      <p:ext uri="{BB962C8B-B14F-4D97-AF65-F5344CB8AC3E}">
        <p14:creationId xmlns:p14="http://schemas.microsoft.com/office/powerpoint/2010/main" val="436916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Zug, Transport, Berg enthält.&#10;&#10;Automatisch generierte Beschreibung">
            <a:extLst>
              <a:ext uri="{FF2B5EF4-FFF2-40B4-BE49-F238E27FC236}">
                <a16:creationId xmlns:a16="http://schemas.microsoft.com/office/drawing/2014/main" id="{846EABFA-6AB6-A143-8EF3-C4D73A519F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066" y="1265657"/>
            <a:ext cx="7953555" cy="5592343"/>
          </a:xfrm>
          <a:prstGeom prst="rect">
            <a:avLst/>
          </a:prstGeom>
        </p:spPr>
      </p:pic>
      <p:sp>
        <p:nvSpPr>
          <p:cNvPr id="6" name="Titel 1">
            <a:extLst>
              <a:ext uri="{FF2B5EF4-FFF2-40B4-BE49-F238E27FC236}">
                <a16:creationId xmlns:a16="http://schemas.microsoft.com/office/drawing/2014/main" id="{FCC28396-114F-8E47-9D4B-97234F5DE1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5297" y="140838"/>
            <a:ext cx="10515600" cy="1325563"/>
          </a:xfrm>
        </p:spPr>
        <p:txBody>
          <a:bodyPr/>
          <a:lstStyle/>
          <a:p>
            <a:r>
              <a:rPr lang="de-DE" b="1" dirty="0">
                <a:latin typeface="Gill Sans MT" panose="020B0502020104020203" pitchFamily="34" charset="77"/>
              </a:rPr>
              <a:t>Depot </a:t>
            </a:r>
            <a:r>
              <a:rPr lang="de-DE" b="1" dirty="0" err="1">
                <a:latin typeface="Gill Sans MT" panose="020B0502020104020203" pitchFamily="34" charset="77"/>
              </a:rPr>
              <a:t>Göschenen</a:t>
            </a:r>
            <a:endParaRPr lang="de-DE" b="1" dirty="0">
              <a:latin typeface="Gill Sans MT" panose="020B0502020104020203" pitchFamily="34" charset="77"/>
            </a:endParaRP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10965233-BBE7-924C-BC3B-9C3A0A8C353B}"/>
              </a:ext>
            </a:extLst>
          </p:cNvPr>
          <p:cNvSpPr/>
          <p:nvPr/>
        </p:nvSpPr>
        <p:spPr>
          <a:xfrm>
            <a:off x="9920379" y="5641676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037829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Transport, Plattform, Zug, Bus enthält.&#10;&#10;Automatisch generierte Beschreibung">
            <a:extLst>
              <a:ext uri="{FF2B5EF4-FFF2-40B4-BE49-F238E27FC236}">
                <a16:creationId xmlns:a16="http://schemas.microsoft.com/office/drawing/2014/main" id="{5376B7B3-CF86-0C45-B4C0-56DCF7DAF6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0161917" cy="6987396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A1293E64-8675-A64A-9B41-4B6755FED4A2}"/>
              </a:ext>
            </a:extLst>
          </p:cNvPr>
          <p:cNvSpPr/>
          <p:nvPr/>
        </p:nvSpPr>
        <p:spPr>
          <a:xfrm>
            <a:off x="10317194" y="565892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Beat Moser</a:t>
            </a:r>
          </a:p>
        </p:txBody>
      </p:sp>
    </p:spTree>
    <p:extLst>
      <p:ext uri="{BB962C8B-B14F-4D97-AF65-F5344CB8AC3E}">
        <p14:creationId xmlns:p14="http://schemas.microsoft.com/office/powerpoint/2010/main" val="1098039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draußen, Rock, Tal, Natur enthält.&#10;&#10;Automatisch generierte Beschreibung">
            <a:extLst>
              <a:ext uri="{FF2B5EF4-FFF2-40B4-BE49-F238E27FC236}">
                <a16:creationId xmlns:a16="http://schemas.microsoft.com/office/drawing/2014/main" id="{DA7D7715-5585-B145-BE5B-987A71525E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96815" y="0"/>
            <a:ext cx="10367998" cy="6857999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D5EDD175-5A80-6A40-AA38-46CF2BEAF508}"/>
              </a:ext>
            </a:extLst>
          </p:cNvPr>
          <p:cNvSpPr/>
          <p:nvPr/>
        </p:nvSpPr>
        <p:spPr>
          <a:xfrm>
            <a:off x="10317194" y="565892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Beat Moser</a:t>
            </a:r>
          </a:p>
        </p:txBody>
      </p:sp>
    </p:spTree>
    <p:extLst>
      <p:ext uri="{BB962C8B-B14F-4D97-AF65-F5344CB8AC3E}">
        <p14:creationId xmlns:p14="http://schemas.microsoft.com/office/powerpoint/2010/main" val="10896368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8" descr="Ein Bild, das Baum, Zug, draußen, Berg enthält.&#10;&#10;Automatisch generierte Beschreibung">
            <a:extLst>
              <a:ext uri="{FF2B5EF4-FFF2-40B4-BE49-F238E27FC236}">
                <a16:creationId xmlns:a16="http://schemas.microsoft.com/office/drawing/2014/main" id="{6E1F32B6-19A1-DE41-A36D-FC7B6849A0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4846" r="10118"/>
          <a:stretch/>
        </p:blipFill>
        <p:spPr>
          <a:xfrm>
            <a:off x="0" y="0"/>
            <a:ext cx="10179170" cy="6858000"/>
          </a:xfr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9C82F96E-BAC4-9C46-9176-8C8FED779ED7}"/>
              </a:ext>
            </a:extLst>
          </p:cNvPr>
          <p:cNvSpPr/>
          <p:nvPr/>
        </p:nvSpPr>
        <p:spPr>
          <a:xfrm>
            <a:off x="10317194" y="565892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Paolo Andrea</a:t>
            </a:r>
          </a:p>
        </p:txBody>
      </p:sp>
    </p:spTree>
    <p:extLst>
      <p:ext uri="{BB962C8B-B14F-4D97-AF65-F5344CB8AC3E}">
        <p14:creationId xmlns:p14="http://schemas.microsoft.com/office/powerpoint/2010/main" val="3957616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38761D-47AE-9E44-B1D3-A501CBA42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b="1" dirty="0">
                <a:latin typeface="Gill Sans MT" panose="020B0502020104020203" pitchFamily="34" charset="77"/>
              </a:rPr>
              <a:t>Lokführer-Instruktionsfahrt</a:t>
            </a:r>
            <a:br>
              <a:rPr lang="de-DE" b="1" dirty="0">
                <a:latin typeface="Gill Sans MT" panose="020B0502020104020203" pitchFamily="34" charset="77"/>
              </a:rPr>
            </a:br>
            <a:r>
              <a:rPr lang="de-DE" b="1" dirty="0" err="1">
                <a:latin typeface="Gill Sans MT" panose="020B0502020104020203" pitchFamily="34" charset="77"/>
              </a:rPr>
              <a:t>Andermatt</a:t>
            </a:r>
            <a:r>
              <a:rPr lang="de-DE" b="1" dirty="0">
                <a:latin typeface="Gill Sans MT" panose="020B0502020104020203" pitchFamily="34" charset="77"/>
              </a:rPr>
              <a:t>–</a:t>
            </a:r>
            <a:r>
              <a:rPr lang="de-DE" b="1" dirty="0" err="1">
                <a:latin typeface="Gill Sans MT" panose="020B0502020104020203" pitchFamily="34" charset="77"/>
              </a:rPr>
              <a:t>Sedrun</a:t>
            </a:r>
            <a:r>
              <a:rPr lang="de-DE" b="1" dirty="0">
                <a:latin typeface="Gill Sans MT" panose="020B0502020104020203" pitchFamily="34" charset="77"/>
              </a:rPr>
              <a:t>–</a:t>
            </a:r>
            <a:r>
              <a:rPr lang="de-DE" b="1" dirty="0" err="1">
                <a:latin typeface="Gill Sans MT" panose="020B0502020104020203" pitchFamily="34" charset="77"/>
              </a:rPr>
              <a:t>Andermatt</a:t>
            </a:r>
            <a:br>
              <a:rPr lang="de-DE" b="1" dirty="0">
                <a:latin typeface="Gill Sans MT" panose="020B0502020104020203" pitchFamily="34" charset="77"/>
              </a:rPr>
            </a:br>
            <a:r>
              <a:rPr lang="de-DE" b="1" dirty="0">
                <a:latin typeface="Gill Sans MT" panose="020B0502020104020203" pitchFamily="34" charset="77"/>
              </a:rPr>
              <a:t>10. April 2021</a:t>
            </a:r>
          </a:p>
        </p:txBody>
      </p:sp>
      <p:sp>
        <p:nvSpPr>
          <p:cNvPr id="16" name="Rechteck 15">
            <a:extLst>
              <a:ext uri="{FF2B5EF4-FFF2-40B4-BE49-F238E27FC236}">
                <a16:creationId xmlns:a16="http://schemas.microsoft.com/office/drawing/2014/main" id="{EDED50F5-BDA9-A047-98F9-40A445B3E982}"/>
              </a:ext>
            </a:extLst>
          </p:cNvPr>
          <p:cNvSpPr/>
          <p:nvPr/>
        </p:nvSpPr>
        <p:spPr>
          <a:xfrm>
            <a:off x="10317194" y="565892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Georg Trüb</a:t>
            </a:r>
          </a:p>
        </p:txBody>
      </p:sp>
      <p:pic>
        <p:nvPicPr>
          <p:cNvPr id="18" name="Grafik 17" descr="Ein Bild, das Himmel, draußen, Schnee, Transport enthält.&#10;&#10;Automatisch generierte Beschreibung">
            <a:extLst>
              <a:ext uri="{FF2B5EF4-FFF2-40B4-BE49-F238E27FC236}">
                <a16:creationId xmlns:a16="http://schemas.microsoft.com/office/drawing/2014/main" id="{87C3C3F7-5504-824D-BCBC-FE5B566B6A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339" b="8627"/>
          <a:stretch/>
        </p:blipFill>
        <p:spPr>
          <a:xfrm>
            <a:off x="0" y="2083279"/>
            <a:ext cx="10161917" cy="4774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502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4" descr="Ein Bild, das Schnee, draußen, Himmel, Transport enthält.&#10;&#10;Automatisch generierte Beschreibung">
            <a:extLst>
              <a:ext uri="{FF2B5EF4-FFF2-40B4-BE49-F238E27FC236}">
                <a16:creationId xmlns:a16="http://schemas.microsoft.com/office/drawing/2014/main" id="{9F86265A-FD65-A646-B7F5-60CFE671BC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68000" cy="6858000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C14A6809-25C2-854D-8158-06DC9385E433}"/>
              </a:ext>
            </a:extLst>
          </p:cNvPr>
          <p:cNvSpPr/>
          <p:nvPr/>
        </p:nvSpPr>
        <p:spPr>
          <a:xfrm>
            <a:off x="10610494" y="565892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Urs Jossi</a:t>
            </a:r>
          </a:p>
        </p:txBody>
      </p:sp>
    </p:spTree>
    <p:extLst>
      <p:ext uri="{BB962C8B-B14F-4D97-AF65-F5344CB8AC3E}">
        <p14:creationId xmlns:p14="http://schemas.microsoft.com/office/powerpoint/2010/main" val="13135769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Ein Bild, das draußen, Schnee, Berg, Natur enthält.&#10;&#10;Automatisch generierte Beschreibung">
            <a:extLst>
              <a:ext uri="{FF2B5EF4-FFF2-40B4-BE49-F238E27FC236}">
                <a16:creationId xmlns:a16="http://schemas.microsoft.com/office/drawing/2014/main" id="{CFF6ABEA-627A-554D-9473-213A21A729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-1"/>
            <a:ext cx="10181199" cy="7211683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0E755B7-F9DA-1642-A861-86340E9289CC}"/>
              </a:ext>
            </a:extLst>
          </p:cNvPr>
          <p:cNvSpPr/>
          <p:nvPr/>
        </p:nvSpPr>
        <p:spPr>
          <a:xfrm>
            <a:off x="10386208" y="577969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Lucca </a:t>
            </a:r>
            <a:r>
              <a:rPr lang="de-DE" dirty="0" err="1">
                <a:latin typeface="Gill Sans MT" panose="020B0502020104020203" pitchFamily="34" charset="77"/>
              </a:rPr>
              <a:t>Projer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272261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60B6BB-45A7-A448-A481-CCEDF24C2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914" y="71554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de-CH" b="1" dirty="0">
                <a:latin typeface="Gill Sans MT" panose="020B0502020104020203" pitchFamily="34" charset="77"/>
              </a:rPr>
              <a:t>Überführung Lok </a:t>
            </a:r>
            <a:r>
              <a:rPr lang="de-CH" b="1" dirty="0" err="1">
                <a:latin typeface="Gill Sans MT" panose="020B0502020104020203" pitchFamily="34" charset="77"/>
              </a:rPr>
              <a:t>HGe</a:t>
            </a:r>
            <a:r>
              <a:rPr lang="de-CH" b="1" dirty="0">
                <a:latin typeface="Gill Sans MT" panose="020B0502020104020203" pitchFamily="34" charset="77"/>
              </a:rPr>
              <a:t> 4/4 I Nr. 16   </a:t>
            </a:r>
            <a:br>
              <a:rPr lang="de-CH" b="1" dirty="0">
                <a:latin typeface="Gill Sans MT" panose="020B0502020104020203" pitchFamily="34" charset="77"/>
              </a:rPr>
            </a:br>
            <a:r>
              <a:rPr lang="de-CH" b="1" dirty="0">
                <a:latin typeface="Gill Sans MT" panose="020B0502020104020203" pitchFamily="34" charset="77"/>
              </a:rPr>
              <a:t>von Brig nach </a:t>
            </a:r>
            <a:r>
              <a:rPr lang="de-CH" b="1" dirty="0" err="1">
                <a:latin typeface="Gill Sans MT" panose="020B0502020104020203" pitchFamily="34" charset="77"/>
              </a:rPr>
              <a:t>Hospental</a:t>
            </a:r>
            <a:r>
              <a:rPr lang="de-CH" b="1" dirty="0">
                <a:latin typeface="Gill Sans MT" panose="020B0502020104020203" pitchFamily="34" charset="77"/>
              </a:rPr>
              <a:t>     24. Juli 2021</a:t>
            </a:r>
            <a:br>
              <a:rPr lang="de-CH" b="1" dirty="0">
                <a:latin typeface="Gill Sans MT" panose="020B0502020104020203" pitchFamily="34" charset="77"/>
              </a:rPr>
            </a:br>
            <a:endParaRPr lang="de-DE" b="1" dirty="0">
              <a:latin typeface="Gill Sans MT" panose="020B0502020104020203" pitchFamily="34" charset="77"/>
            </a:endParaRPr>
          </a:p>
        </p:txBody>
      </p:sp>
      <p:pic>
        <p:nvPicPr>
          <p:cNvPr id="9" name="Grafik 8" descr="Ein Bild, das Zug, Himmel, Spur, draußen enthält.&#10;&#10;Automatisch generierte Beschreibung">
            <a:extLst>
              <a:ext uri="{FF2B5EF4-FFF2-40B4-BE49-F238E27FC236}">
                <a16:creationId xmlns:a16="http://schemas.microsoft.com/office/drawing/2014/main" id="{C75839E5-60F8-F74A-89AC-4D845FD6AA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113" r="3035" b="11413"/>
          <a:stretch/>
        </p:blipFill>
        <p:spPr>
          <a:xfrm>
            <a:off x="1" y="1834072"/>
            <a:ext cx="9920376" cy="5023928"/>
          </a:xfrm>
          <a:prstGeom prst="rect">
            <a:avLst/>
          </a:prstGeom>
        </p:spPr>
      </p:pic>
      <p:sp>
        <p:nvSpPr>
          <p:cNvPr id="10" name="Rechteck 9">
            <a:extLst>
              <a:ext uri="{FF2B5EF4-FFF2-40B4-BE49-F238E27FC236}">
                <a16:creationId xmlns:a16="http://schemas.microsoft.com/office/drawing/2014/main" id="{2FDB1CB5-2447-D04C-9B46-82CC75576C98}"/>
              </a:ext>
            </a:extLst>
          </p:cNvPr>
          <p:cNvSpPr/>
          <p:nvPr/>
        </p:nvSpPr>
        <p:spPr>
          <a:xfrm>
            <a:off x="10248186" y="5219128"/>
            <a:ext cx="14604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Roman Häusler</a:t>
            </a:r>
          </a:p>
        </p:txBody>
      </p:sp>
    </p:spTree>
    <p:extLst>
      <p:ext uri="{BB962C8B-B14F-4D97-AF65-F5344CB8AC3E}">
        <p14:creationId xmlns:p14="http://schemas.microsoft.com/office/powerpoint/2010/main" val="1762201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Baum, draußen, Transport, Zug enthält.&#10;&#10;Automatisch generierte Beschreibung">
            <a:extLst>
              <a:ext uri="{FF2B5EF4-FFF2-40B4-BE49-F238E27FC236}">
                <a16:creationId xmlns:a16="http://schemas.microsoft.com/office/drawing/2014/main" id="{2B6B3B19-7588-194A-8D37-D83BE9F90B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368000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1E67E0F-DCC3-AB45-8089-2D644204E8F3}"/>
              </a:ext>
            </a:extLst>
          </p:cNvPr>
          <p:cNvSpPr/>
          <p:nvPr/>
        </p:nvSpPr>
        <p:spPr>
          <a:xfrm>
            <a:off x="10489721" y="5279366"/>
            <a:ext cx="133969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Martin </a:t>
            </a:r>
            <a:r>
              <a:rPr lang="de-DE" dirty="0" err="1">
                <a:latin typeface="Gill Sans MT" panose="020B0502020104020203" pitchFamily="34" charset="77"/>
              </a:rPr>
              <a:t>Fränsing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0436431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E945FA-7D26-6649-A682-BE68A04BF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62843"/>
            <a:ext cx="10515600" cy="1325563"/>
          </a:xfrm>
        </p:spPr>
        <p:txBody>
          <a:bodyPr/>
          <a:lstStyle/>
          <a:p>
            <a:r>
              <a:rPr lang="de-DE" b="1" dirty="0">
                <a:latin typeface="Gill Sans MT" panose="020B0502020104020203" pitchFamily="34" charset="77"/>
              </a:rPr>
              <a:t>Vielen Dank an die Fotografen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0DB305-D91C-6B4C-A6D6-5762C555B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11736"/>
            <a:ext cx="10515600" cy="3315718"/>
          </a:xfrm>
        </p:spPr>
        <p:txBody>
          <a:bodyPr/>
          <a:lstStyle/>
          <a:p>
            <a:pPr marL="0" indent="0">
              <a:buNone/>
            </a:pPr>
            <a:r>
              <a:rPr lang="de-DE" dirty="0">
                <a:latin typeface="Gill Sans MT" panose="020B0502020104020203" pitchFamily="34" charset="77"/>
              </a:rPr>
              <a:t>Verein </a:t>
            </a:r>
            <a:r>
              <a:rPr lang="de-DE" dirty="0" err="1">
                <a:latin typeface="Gill Sans MT" panose="020B0502020104020203" pitchFamily="34" charset="77"/>
              </a:rPr>
              <a:t>MGBahn-Historic</a:t>
            </a:r>
            <a:endParaRPr lang="de-DE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de-DE" dirty="0">
                <a:latin typeface="Gill Sans MT" panose="020B0502020104020203" pitchFamily="34" charset="77"/>
              </a:rPr>
              <a:t>Postfach 80</a:t>
            </a:r>
          </a:p>
          <a:p>
            <a:pPr marL="0" indent="0">
              <a:buNone/>
            </a:pPr>
            <a:r>
              <a:rPr lang="de-DE" dirty="0">
                <a:latin typeface="Gill Sans MT" panose="020B0502020104020203" pitchFamily="34" charset="77"/>
              </a:rPr>
              <a:t>CH-3900 Brig</a:t>
            </a:r>
          </a:p>
          <a:p>
            <a:pPr marL="0" indent="0">
              <a:buNone/>
            </a:pPr>
            <a:endParaRPr lang="de-DE" dirty="0">
              <a:latin typeface="Gill Sans MT" panose="020B0502020104020203" pitchFamily="34" charset="77"/>
            </a:endParaRPr>
          </a:p>
          <a:p>
            <a:pPr marL="0" indent="0">
              <a:buNone/>
            </a:pPr>
            <a:r>
              <a:rPr lang="de-DE" dirty="0">
                <a:latin typeface="Gill Sans MT" panose="020B0502020104020203" pitchFamily="34" charset="77"/>
              </a:rPr>
              <a:t>Zusammenstellung:</a:t>
            </a:r>
          </a:p>
          <a:p>
            <a:pPr marL="0" indent="0">
              <a:buNone/>
            </a:pPr>
            <a:r>
              <a:rPr lang="de-DE" dirty="0">
                <a:latin typeface="Gill Sans MT" panose="020B0502020104020203" pitchFamily="34" charset="77"/>
              </a:rPr>
              <a:t>Beat Moser    27.08.2021</a:t>
            </a:r>
          </a:p>
        </p:txBody>
      </p:sp>
    </p:spTree>
    <p:extLst>
      <p:ext uri="{BB962C8B-B14F-4D97-AF65-F5344CB8AC3E}">
        <p14:creationId xmlns:p14="http://schemas.microsoft.com/office/powerpoint/2010/main" val="20134996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 descr="Foto: Beat Moser (00.00.2021)">
            <a:extLst>
              <a:ext uri="{FF2B5EF4-FFF2-40B4-BE49-F238E27FC236}">
                <a16:creationId xmlns:a16="http://schemas.microsoft.com/office/drawing/2014/main" id="{C236CC91-8D4C-2B45-9404-9E5B9AB4C3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6003" y="1143889"/>
            <a:ext cx="9013167" cy="5348986"/>
          </a:xfr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46EC0E50-E2A3-E74C-8B4C-6A2F2A16D4F1}"/>
              </a:ext>
            </a:extLst>
          </p:cNvPr>
          <p:cNvSpPr/>
          <p:nvPr/>
        </p:nvSpPr>
        <p:spPr>
          <a:xfrm>
            <a:off x="10317194" y="4761781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Beat Moser</a:t>
            </a:r>
          </a:p>
        </p:txBody>
      </p:sp>
    </p:spTree>
    <p:extLst>
      <p:ext uri="{BB962C8B-B14F-4D97-AF65-F5344CB8AC3E}">
        <p14:creationId xmlns:p14="http://schemas.microsoft.com/office/powerpoint/2010/main" val="3555807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ug, Baum, draußen, rot enthält.&#10;&#10;Automatisch generierte Beschreibung">
            <a:extLst>
              <a:ext uri="{FF2B5EF4-FFF2-40B4-BE49-F238E27FC236}">
                <a16:creationId xmlns:a16="http://schemas.microsoft.com/office/drawing/2014/main" id="{3A747DB5-9D43-9041-B0CA-EC47F6A56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905" y="258792"/>
            <a:ext cx="8833449" cy="6340415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16798CD5-4C41-7248-87F3-6FA41D9C013E}"/>
              </a:ext>
            </a:extLst>
          </p:cNvPr>
          <p:cNvSpPr/>
          <p:nvPr/>
        </p:nvSpPr>
        <p:spPr>
          <a:xfrm>
            <a:off x="10317194" y="4761781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15150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188C1A5-FB47-BD46-A96D-08EAEDFA485E}"/>
              </a:ext>
            </a:extLst>
          </p:cNvPr>
          <p:cNvSpPr/>
          <p:nvPr/>
        </p:nvSpPr>
        <p:spPr>
          <a:xfrm>
            <a:off x="10351699" y="5538159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  <p:pic>
        <p:nvPicPr>
          <p:cNvPr id="6" name="Grafik 5" descr="Ein Bild, das Zug, draußen, Spur, Transport enthält.&#10;&#10;Automatisch generierte Beschreibung">
            <a:extLst>
              <a:ext uri="{FF2B5EF4-FFF2-40B4-BE49-F238E27FC236}">
                <a16:creationId xmlns:a16="http://schemas.microsoft.com/office/drawing/2014/main" id="{41CDDF71-7494-7648-A925-EFA214B83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889" y="-30193"/>
            <a:ext cx="9184258" cy="6888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06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Gebäude, draußen, Transport, Zug enthält.&#10;&#10;Automatisch generierte Beschreibung">
            <a:extLst>
              <a:ext uri="{FF2B5EF4-FFF2-40B4-BE49-F238E27FC236}">
                <a16:creationId xmlns:a16="http://schemas.microsoft.com/office/drawing/2014/main" id="{6FA34053-A809-5F44-AB1B-5063A231EE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5402" y="0"/>
            <a:ext cx="12080146" cy="685800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FB905DD9-6E97-9942-AE38-38D45F579D28}"/>
              </a:ext>
            </a:extLst>
          </p:cNvPr>
          <p:cNvSpPr/>
          <p:nvPr/>
        </p:nvSpPr>
        <p:spPr>
          <a:xfrm>
            <a:off x="10317194" y="5382883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464094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 descr="Ein Bild, das Himmel, Zug, Spur, draußen enthält.&#10;&#10;Automatisch generierte Beschreibung">
            <a:extLst>
              <a:ext uri="{FF2B5EF4-FFF2-40B4-BE49-F238E27FC236}">
                <a16:creationId xmlns:a16="http://schemas.microsoft.com/office/drawing/2014/main" id="{D79F57C7-0551-6B43-A647-0D6C495CBA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0626" y="0"/>
            <a:ext cx="9144000" cy="6858000"/>
          </a:xfrm>
          <a:prstGeom prst="rect">
            <a:avLst/>
          </a:prstGeom>
        </p:spPr>
      </p:pic>
      <p:sp>
        <p:nvSpPr>
          <p:cNvPr id="8" name="Rechteck 7">
            <a:extLst>
              <a:ext uri="{FF2B5EF4-FFF2-40B4-BE49-F238E27FC236}">
                <a16:creationId xmlns:a16="http://schemas.microsoft.com/office/drawing/2014/main" id="{B8C60FCA-F8EF-C249-ACA0-F4490C53D459}"/>
              </a:ext>
            </a:extLst>
          </p:cNvPr>
          <p:cNvSpPr/>
          <p:nvPr/>
        </p:nvSpPr>
        <p:spPr>
          <a:xfrm>
            <a:off x="10230930" y="5451895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091752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draußen, Himmel, Spur, Transport enthält.&#10;&#10;Automatisch generierte Beschreibung">
            <a:extLst>
              <a:ext uri="{FF2B5EF4-FFF2-40B4-BE49-F238E27FC236}">
                <a16:creationId xmlns:a16="http://schemas.microsoft.com/office/drawing/2014/main" id="{CC68E9DF-B5A3-B64A-BCF9-DEFE861197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536" y="0"/>
            <a:ext cx="9995140" cy="687165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51E6EF1A-8776-B444-AA49-3110C7B21DFD}"/>
              </a:ext>
            </a:extLst>
          </p:cNvPr>
          <p:cNvSpPr/>
          <p:nvPr/>
        </p:nvSpPr>
        <p:spPr>
          <a:xfrm>
            <a:off x="10513005" y="553815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44305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 descr="Ein Bild, das Zug, Maschine, Fräse enthält.&#10;&#10;Automatisch generierte Beschreibung">
            <a:extLst>
              <a:ext uri="{FF2B5EF4-FFF2-40B4-BE49-F238E27FC236}">
                <a16:creationId xmlns:a16="http://schemas.microsoft.com/office/drawing/2014/main" id="{FDDCEA6B-C70E-E44D-B83A-295FEDF2E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091" y="0"/>
            <a:ext cx="9149751" cy="6862313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8A86D6B-5522-BF41-8809-C6D44C072BB6}"/>
              </a:ext>
            </a:extLst>
          </p:cNvPr>
          <p:cNvSpPr/>
          <p:nvPr/>
        </p:nvSpPr>
        <p:spPr>
          <a:xfrm>
            <a:off x="9903126" y="5417388"/>
            <a:ext cx="14604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Gill Sans MT" panose="020B0502020104020203" pitchFamily="34" charset="77"/>
              </a:rPr>
              <a:t>Foto: </a:t>
            </a:r>
          </a:p>
          <a:p>
            <a:r>
              <a:rPr lang="de-DE" dirty="0">
                <a:latin typeface="Gill Sans MT" panose="020B0502020104020203" pitchFamily="34" charset="77"/>
              </a:rPr>
              <a:t>Heinz </a:t>
            </a:r>
            <a:r>
              <a:rPr lang="de-DE" dirty="0" err="1">
                <a:latin typeface="Gill Sans MT" panose="020B0502020104020203" pitchFamily="34" charset="77"/>
              </a:rPr>
              <a:t>Seyller</a:t>
            </a:r>
            <a:endParaRPr lang="de-DE" dirty="0"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9799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208</Words>
  <Application>Microsoft Macintosh PowerPoint</Application>
  <PresentationFormat>Breitbild</PresentationFormat>
  <Paragraphs>75</Paragraphs>
  <Slides>28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Gill Sans MT</vt:lpstr>
      <vt:lpstr>Office</vt:lpstr>
      <vt:lpstr>Bilder Aktivitäten  2020 und 2021</vt:lpstr>
      <vt:lpstr>Depot Göschenen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Triebwagen BDeh 2/4 Nr. 41       (Nov. 2020) Übernahme von DFB   Überführung von Realp nach Hospental</vt:lpstr>
      <vt:lpstr>PowerPoint-Präsentation</vt:lpstr>
      <vt:lpstr>PowerPoint-Präsentation</vt:lpstr>
      <vt:lpstr>PowerPoint-Präsentation</vt:lpstr>
      <vt:lpstr>Vereinsreise 2020    Brig–Zermatt–Brig 19. September 2020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Lokführer-Instruktionsfahrt Andermatt–Sedrun–Andermatt 10. April 2021</vt:lpstr>
      <vt:lpstr>PowerPoint-Präsentation</vt:lpstr>
      <vt:lpstr>PowerPoint-Präsentation</vt:lpstr>
      <vt:lpstr>Überführung Lok HGe 4/4 I Nr. 16    von Brig nach Hospental     24. Juli 2021 </vt:lpstr>
      <vt:lpstr>PowerPoint-Präsentation</vt:lpstr>
      <vt:lpstr>Vielen Dank an die Fotografen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Bilder Aktivitäten  2020 / 2021</dc:title>
  <dc:creator>Microsoft Office User</dc:creator>
  <cp:lastModifiedBy>Microsoft Office User</cp:lastModifiedBy>
  <cp:revision>26</cp:revision>
  <dcterms:created xsi:type="dcterms:W3CDTF">2021-08-27T16:38:42Z</dcterms:created>
  <dcterms:modified xsi:type="dcterms:W3CDTF">2022-03-26T12:05:39Z</dcterms:modified>
</cp:coreProperties>
</file>